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  <p:embeddedFont>
      <p:font typeface="Libre Franklin"/>
      <p:regular r:id="rId22"/>
      <p:bold r:id="rId23"/>
      <p:italic r:id="rId24"/>
      <p:boldItalic r:id="rId25"/>
    </p:embeddedFont>
    <p:embeddedFont>
      <p:font typeface="Average"/>
      <p:regular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22" Type="http://schemas.openxmlformats.org/officeDocument/2006/relationships/font" Target="fonts/LibreFranklin-regular.fntdata"/><Relationship Id="rId21" Type="http://schemas.openxmlformats.org/officeDocument/2006/relationships/font" Target="fonts/ProximaNova-boldItalic.fntdata"/><Relationship Id="rId24" Type="http://schemas.openxmlformats.org/officeDocument/2006/relationships/font" Target="fonts/LibreFranklin-italic.fntdata"/><Relationship Id="rId23" Type="http://schemas.openxmlformats.org/officeDocument/2006/relationships/font" Target="fonts/LibreFranklin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Average-regular.fntdata"/><Relationship Id="rId25" Type="http://schemas.openxmlformats.org/officeDocument/2006/relationships/font" Target="fonts/LibreFranklin-bold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ProximaNova-bold.fntdata"/><Relationship Id="rId18" Type="http://schemas.openxmlformats.org/officeDocument/2006/relationships/font" Target="fonts/ProximaNova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4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ac2f1e5741_0_1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1ac2f1e5741_0_1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1ac2f1e5741_0_1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a31cc864e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1a31cc864e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ac2f1e5741_0_5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1ac2f1e5741_0_5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ac2f1e5741_0_5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ac2f1e5741_1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1ac2f1e5741_1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ac2f1e5741_0_4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1ac2f1e5741_0_4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b208ff5f3b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1b208ff5f3b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a31cc8685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1a31cc8685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ac2f1e5741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ac2f1e5741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ac2f1e5741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ac2f1e5741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b208ff5f3b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b208ff5f3b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ae85e21a3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1ae85e21a3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2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2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415638" y="599068"/>
            <a:ext cx="83127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415638" y="1646393"/>
            <a:ext cx="8312700" cy="13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3048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indent="-29845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>
                <a:solidFill>
                  <a:schemeClr val="dk1"/>
                </a:solidFill>
              </a:defRPr>
            </a:lvl2pPr>
            <a:lvl3pPr indent="-29845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>
                <a:solidFill>
                  <a:schemeClr val="dk1"/>
                </a:solidFill>
              </a:defRPr>
            </a:lvl3pPr>
            <a:lvl4pPr indent="-29845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>
                <a:solidFill>
                  <a:schemeClr val="dk1"/>
                </a:solidFill>
              </a:defRPr>
            </a:lvl4pPr>
            <a:lvl5pPr indent="-29845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  <a:defRPr>
                <a:solidFill>
                  <a:schemeClr val="dk1"/>
                </a:solidFill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grpSp>
        <p:nvGrpSpPr>
          <p:cNvPr id="61" name="Google Shape;61;p14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2"/>
          </a:xfrm>
        </p:grpSpPr>
        <p:sp>
          <p:nvSpPr>
            <p:cNvPr id="62" name="Google Shape;62;p14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0250" lIns="60500" spcFirstLastPara="1" rIns="60500" wrap="square" tIns="302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3" name="Google Shape;63;p1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" name="Google Shape;64;p14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0250" lIns="60500" spcFirstLastPara="1" rIns="60500" wrap="square" tIns="302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5" name="Google Shape;65;p1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Green Dots CSU">
  <p:cSld name="Title Green Dots CSU">
    <p:bg>
      <p:bgPr>
        <a:solidFill>
          <a:schemeClr val="dk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 rotWithShape="1">
          <a:blip r:embed="rId2">
            <a:alphaModFix/>
          </a:blip>
          <a:srcRect b="10579" l="0" r="52954" t="29515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0" i="0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2" type="body"/>
          </p:nvPr>
        </p:nvSpPr>
        <p:spPr>
          <a:xfrm>
            <a:off x="415637" y="3553221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None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cxnSp>
        <p:nvCxnSpPr>
          <p:cNvPr id="70" name="Google Shape;70;p15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Green Dots UnitID">
  <p:cSld name="Title Green Dots UnitID">
    <p:bg>
      <p:bgPr>
        <a:solidFill>
          <a:schemeClr val="dk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 rotWithShape="1">
          <a:blip r:embed="rId2">
            <a:alphaModFix/>
          </a:blip>
          <a:srcRect b="10579" l="0" r="52954" t="29515"/>
          <a:stretch/>
        </p:blipFill>
        <p:spPr>
          <a:xfrm>
            <a:off x="5172449" y="1"/>
            <a:ext cx="397155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0" i="0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2" type="body"/>
          </p:nvPr>
        </p:nvSpPr>
        <p:spPr>
          <a:xfrm>
            <a:off x="415637" y="3553221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None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cxnSp>
        <p:nvCxnSpPr>
          <p:cNvPr id="76" name="Google Shape;76;p16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" name="Google Shape;77;p16"/>
          <p:cNvSpPr/>
          <p:nvPr>
            <p:ph idx="3" type="pic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Green Ram CSU">
  <p:cSld name="Title Green Ram CSU">
    <p:bg>
      <p:bgPr>
        <a:solidFill>
          <a:schemeClr val="dk2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 rotWithShape="1">
          <a:blip r:embed="rId2">
            <a:alphaModFix amt="8000"/>
          </a:blip>
          <a:srcRect b="6934" l="0" r="30637" t="14707"/>
          <a:stretch/>
        </p:blipFill>
        <p:spPr>
          <a:xfrm>
            <a:off x="4591003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0" i="0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2" type="body"/>
          </p:nvPr>
        </p:nvSpPr>
        <p:spPr>
          <a:xfrm>
            <a:off x="415637" y="3553221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None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cxnSp>
        <p:nvCxnSpPr>
          <p:cNvPr id="82" name="Google Shape;82;p17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Green Ram UnitID">
  <p:cSld name="Title Green Ram UnitID">
    <p:bg>
      <p:bgPr>
        <a:solidFill>
          <a:schemeClr val="dk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 rotWithShape="1">
          <a:blip r:embed="rId2">
            <a:alphaModFix amt="8000"/>
          </a:blip>
          <a:srcRect b="6934" l="0" r="30637" t="14707"/>
          <a:stretch/>
        </p:blipFill>
        <p:spPr>
          <a:xfrm>
            <a:off x="4591003" y="-1"/>
            <a:ext cx="45529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0" i="0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415637" y="3553221"/>
            <a:ext cx="83127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None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cxnSp>
        <p:nvCxnSpPr>
          <p:cNvPr id="88" name="Google Shape;88;p18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" name="Google Shape;89;p18"/>
          <p:cNvSpPr/>
          <p:nvPr>
            <p:ph idx="3" type="pic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hite CSU">
  <p:cSld name="Title White CSU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-892848" y="818030"/>
            <a:ext cx="122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0250" lIns="60500" spcFirstLastPara="1" rIns="60500" wrap="square" tIns="30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-1385454" y="-313764"/>
            <a:ext cx="122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0250" lIns="60500" spcFirstLastPara="1" rIns="60500" wrap="square" tIns="30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9"/>
          <p:cNvSpPr txBox="1"/>
          <p:nvPr/>
        </p:nvSpPr>
        <p:spPr>
          <a:xfrm>
            <a:off x="-1447029" y="-526677"/>
            <a:ext cx="122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0250" lIns="60500" spcFirstLastPara="1" rIns="60500" wrap="square" tIns="30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0" i="0" sz="4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2" type="body"/>
          </p:nvPr>
        </p:nvSpPr>
        <p:spPr>
          <a:xfrm>
            <a:off x="415637" y="3553221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None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cxnSp>
        <p:nvCxnSpPr>
          <p:cNvPr id="96" name="Google Shape;96;p19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7" name="Google Shape;9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03745" y="4456303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hite UnitID">
  <p:cSld name="Title White UnitID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/>
        </p:nvSpPr>
        <p:spPr>
          <a:xfrm>
            <a:off x="-892848" y="818030"/>
            <a:ext cx="122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0250" lIns="60500" spcFirstLastPara="1" rIns="60500" wrap="square" tIns="30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-1385454" y="-313764"/>
            <a:ext cx="122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0250" lIns="60500" spcFirstLastPara="1" rIns="60500" wrap="square" tIns="30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-1447029" y="-526677"/>
            <a:ext cx="1224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0250" lIns="60500" spcFirstLastPara="1" rIns="60500" wrap="square" tIns="30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415638" y="1783828"/>
            <a:ext cx="8312700" cy="13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0" i="0" sz="4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rtl="0" algn="l"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2" type="body"/>
          </p:nvPr>
        </p:nvSpPr>
        <p:spPr>
          <a:xfrm>
            <a:off x="415637" y="3553221"/>
            <a:ext cx="83127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>
                <a:solidFill>
                  <a:schemeClr val="dk2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2pPr>
            <a:lvl3pPr indent="-2286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indent="-2286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indent="-2286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None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cxnSp>
        <p:nvCxnSpPr>
          <p:cNvPr id="104" name="Google Shape;104;p20"/>
          <p:cNvCxnSpPr/>
          <p:nvPr/>
        </p:nvCxnSpPr>
        <p:spPr>
          <a:xfrm>
            <a:off x="482653" y="3389709"/>
            <a:ext cx="603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Google Shape;105;p20"/>
          <p:cNvSpPr/>
          <p:nvPr>
            <p:ph idx="3" type="pic"/>
          </p:nvPr>
        </p:nvSpPr>
        <p:spPr>
          <a:xfrm>
            <a:off x="6608833" y="4546014"/>
            <a:ext cx="2119500" cy="339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415638" y="599068"/>
            <a:ext cx="83127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grpSp>
        <p:nvGrpSpPr>
          <p:cNvPr id="108" name="Google Shape;108;p21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2"/>
          </a:xfrm>
        </p:grpSpPr>
        <p:sp>
          <p:nvSpPr>
            <p:cNvPr id="109" name="Google Shape;109;p21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0250" lIns="60500" spcFirstLastPara="1" rIns="60500" wrap="square" tIns="302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0" name="Google Shape;110;p2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1" name="Google Shape;111;p21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0250" lIns="60500" spcFirstLastPara="1" rIns="60500" wrap="square" tIns="302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2" name="Google Shape;112;p2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White">
  <p:cSld name="Section White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2279996" y="1852526"/>
            <a:ext cx="64485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2279996" y="2899851"/>
            <a:ext cx="64485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indent="-3048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2pPr>
            <a:lvl3pPr indent="-3048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4pPr>
            <a:lvl5pPr indent="-3048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200"/>
              <a:buChar char="»"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pic>
        <p:nvPicPr>
          <p:cNvPr id="116" name="Google Shape;116;p22"/>
          <p:cNvPicPr preferRelativeResize="0"/>
          <p:nvPr/>
        </p:nvPicPr>
        <p:blipFill rotWithShape="1">
          <a:blip r:embed="rId2">
            <a:alphaModFix/>
          </a:blip>
          <a:srcRect b="11531" l="79830" r="0" t="28562"/>
          <a:stretch/>
        </p:blipFill>
        <p:spPr>
          <a:xfrm>
            <a:off x="0" y="1"/>
            <a:ext cx="1702681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and Green Bar">
  <p:cSld name="Photo and Green Ba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/>
          <p:nvPr>
            <p:ph idx="2" type="pic"/>
          </p:nvPr>
        </p:nvSpPr>
        <p:spPr>
          <a:xfrm>
            <a:off x="0" y="0"/>
            <a:ext cx="6051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3"/>
          <p:cNvSpPr/>
          <p:nvPr/>
        </p:nvSpPr>
        <p:spPr>
          <a:xfrm>
            <a:off x="6051176" y="0"/>
            <a:ext cx="3093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0250" lIns="60500" spcFirstLastPara="1" rIns="60500" wrap="square" tIns="302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3"/>
          <p:cNvSpPr txBox="1"/>
          <p:nvPr>
            <p:ph type="title"/>
          </p:nvPr>
        </p:nvSpPr>
        <p:spPr>
          <a:xfrm>
            <a:off x="6326841" y="1880795"/>
            <a:ext cx="25416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b" bIns="33700" lIns="67400" spcFirstLastPara="1" rIns="67400" wrap="square" tIns="3370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b="0" sz="1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6326841" y="2571750"/>
            <a:ext cx="25416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ctr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indent="-3048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2pPr>
            <a:lvl3pPr indent="-3048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4pPr>
            <a:lvl5pPr indent="-3048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200"/>
              <a:buChar char="»"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pic>
        <p:nvPicPr>
          <p:cNvPr id="122" name="Google Shape;12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58216" y="4598058"/>
            <a:ext cx="323565" cy="32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and Photo Right">
  <p:cSld name="Content and Photo Righ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411449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411449" y="2019879"/>
            <a:ext cx="3217800" cy="13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3048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indent="-29845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>
                <a:solidFill>
                  <a:schemeClr val="dk1"/>
                </a:solidFill>
              </a:defRPr>
            </a:lvl2pPr>
            <a:lvl3pPr indent="-29845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>
                <a:solidFill>
                  <a:schemeClr val="dk1"/>
                </a:solidFill>
              </a:defRPr>
            </a:lvl3pPr>
            <a:lvl4pPr indent="-29845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>
                <a:solidFill>
                  <a:schemeClr val="dk1"/>
                </a:solidFill>
              </a:defRPr>
            </a:lvl4pPr>
            <a:lvl5pPr indent="-29845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  <a:defRPr>
                <a:solidFill>
                  <a:schemeClr val="dk1"/>
                </a:solidFill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26" name="Google Shape;126;p24"/>
          <p:cNvSpPr/>
          <p:nvPr>
            <p:ph idx="2" type="pic"/>
          </p:nvPr>
        </p:nvSpPr>
        <p:spPr>
          <a:xfrm>
            <a:off x="4040664" y="0"/>
            <a:ext cx="51033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and Photo Left">
  <p:cSld name="Content and Photo Lef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5514784" y="650159"/>
            <a:ext cx="32178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5514784" y="2019879"/>
            <a:ext cx="3217800" cy="13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3048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indent="-29845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>
                <a:solidFill>
                  <a:schemeClr val="dk1"/>
                </a:solidFill>
              </a:defRPr>
            </a:lvl2pPr>
            <a:lvl3pPr indent="-29845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>
                <a:solidFill>
                  <a:schemeClr val="dk1"/>
                </a:solidFill>
              </a:defRPr>
            </a:lvl3pPr>
            <a:lvl4pPr indent="-29845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>
                <a:solidFill>
                  <a:schemeClr val="dk1"/>
                </a:solidFill>
              </a:defRPr>
            </a:lvl4pPr>
            <a:lvl5pPr indent="-29845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  <a:defRPr>
                <a:solidFill>
                  <a:schemeClr val="dk1"/>
                </a:solidFill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30" name="Google Shape;130;p25"/>
          <p:cNvSpPr/>
          <p:nvPr>
            <p:ph idx="2" type="pic"/>
          </p:nvPr>
        </p:nvSpPr>
        <p:spPr>
          <a:xfrm>
            <a:off x="1" y="0"/>
            <a:ext cx="51033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and Header">
  <p:cSld name="Photo and Header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/>
          <p:nvPr>
            <p:ph idx="2" type="pic"/>
          </p:nvPr>
        </p:nvSpPr>
        <p:spPr>
          <a:xfrm>
            <a:off x="0" y="0"/>
            <a:ext cx="9144000" cy="42357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26"/>
          <p:cNvSpPr txBox="1"/>
          <p:nvPr>
            <p:ph type="title"/>
          </p:nvPr>
        </p:nvSpPr>
        <p:spPr>
          <a:xfrm>
            <a:off x="264986" y="4403848"/>
            <a:ext cx="86139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00" lIns="67400" spcFirstLastPara="1" rIns="67400" wrap="square" tIns="3370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hoto">
  <p:cSld name="Full Photo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and Content">
  <p:cSld name="Chart and Conten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type="title"/>
          </p:nvPr>
        </p:nvSpPr>
        <p:spPr>
          <a:xfrm>
            <a:off x="6055167" y="1533699"/>
            <a:ext cx="26733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3700" lIns="67400" spcFirstLastPara="1" rIns="67400" wrap="square" tIns="3370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rial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8" name="Google Shape;138;p28"/>
          <p:cNvSpPr txBox="1"/>
          <p:nvPr>
            <p:ph idx="1" type="body"/>
          </p:nvPr>
        </p:nvSpPr>
        <p:spPr>
          <a:xfrm>
            <a:off x="6055167" y="2468061"/>
            <a:ext cx="26733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14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indent="-3048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2pPr>
            <a:lvl3pPr indent="-3048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indent="-3048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4pPr>
            <a:lvl5pPr indent="-3048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200"/>
              <a:buChar char="»"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39" name="Google Shape;139;p28"/>
          <p:cNvSpPr/>
          <p:nvPr>
            <p:ph idx="2" type="chart"/>
          </p:nvPr>
        </p:nvSpPr>
        <p:spPr>
          <a:xfrm>
            <a:off x="839933" y="954952"/>
            <a:ext cx="4541700" cy="33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500" lIns="60500" spcFirstLastPara="1" rIns="60500" wrap="square" tIns="60500">
            <a:noAutofit/>
          </a:bodyPr>
          <a:lstStyle>
            <a:lvl1pPr lvl="0" marR="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b="0" i="0" sz="1100" u="none" cap="none" strike="noStrike">
                <a:solidFill>
                  <a:srgbClr val="C39E1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40" name="Google Shape;140;p28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2"/>
          </a:xfrm>
        </p:grpSpPr>
        <p:sp>
          <p:nvSpPr>
            <p:cNvPr id="141" name="Google Shape;141;p28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0250" lIns="60500" spcFirstLastPara="1" rIns="60500" wrap="square" tIns="302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2" name="Google Shape;142;p2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Google Shape;143;p28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0250" lIns="60500" spcFirstLastPara="1" rIns="60500" wrap="square" tIns="302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4" name="Google Shape;144;p2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Blank White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Green Ram">
  <p:cSld name="Closing Green Ram">
    <p:bg>
      <p:bgPr>
        <a:solidFill>
          <a:schemeClr val="dk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/>
          <p:nvPr/>
        </p:nvSpPr>
        <p:spPr>
          <a:xfrm>
            <a:off x="482653" y="2778902"/>
            <a:ext cx="83127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b="0" i="0" lang="en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" name="Google Shape;148;p30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9" name="Google Shape;149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30"/>
          <p:cNvPicPr preferRelativeResize="0"/>
          <p:nvPr/>
        </p:nvPicPr>
        <p:blipFill rotWithShape="1">
          <a:blip r:embed="rId3">
            <a:alphaModFix amt="8000"/>
          </a:blip>
          <a:srcRect b="6934" l="0" r="30637" t="14707"/>
          <a:stretch/>
        </p:blipFill>
        <p:spPr>
          <a:xfrm>
            <a:off x="4591003" y="-1"/>
            <a:ext cx="4552996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Green Dots">
  <p:cSld name="Closing Green Dots">
    <p:bg>
      <p:bgPr>
        <a:solidFill>
          <a:schemeClr val="dk2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1"/>
          <p:cNvSpPr txBox="1"/>
          <p:nvPr/>
        </p:nvSpPr>
        <p:spPr>
          <a:xfrm>
            <a:off x="482653" y="2778902"/>
            <a:ext cx="83127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b="0" i="0" lang="en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31"/>
          <p:cNvPicPr preferRelativeResize="0"/>
          <p:nvPr/>
        </p:nvPicPr>
        <p:blipFill rotWithShape="1">
          <a:blip r:embed="rId2">
            <a:alphaModFix/>
          </a:blip>
          <a:srcRect b="0" l="0" r="31394" t="6244"/>
          <a:stretch/>
        </p:blipFill>
        <p:spPr>
          <a:xfrm>
            <a:off x="5563251" y="0"/>
            <a:ext cx="3580748" cy="50070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31"/>
          <p:cNvCxnSpPr/>
          <p:nvPr/>
        </p:nvCxnSpPr>
        <p:spPr>
          <a:xfrm>
            <a:off x="583506" y="3928750"/>
            <a:ext cx="603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5" name="Google Shape;15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0452" y="4182975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White">
  <p:cSld name="Closing White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2"/>
          <p:cNvSpPr txBox="1"/>
          <p:nvPr/>
        </p:nvSpPr>
        <p:spPr>
          <a:xfrm>
            <a:off x="482653" y="2778619"/>
            <a:ext cx="83127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b="0" i="0" lang="en" sz="4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4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8" name="Google Shape;158;p32"/>
          <p:cNvCxnSpPr/>
          <p:nvPr/>
        </p:nvCxnSpPr>
        <p:spPr>
          <a:xfrm>
            <a:off x="583506" y="3928468"/>
            <a:ext cx="6030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9" name="Google Shape;159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0452" y="4182976"/>
            <a:ext cx="2329700" cy="521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Green">
  <p:cSld name="Section Green">
    <p:bg>
      <p:bgPr>
        <a:solidFill>
          <a:schemeClr val="dk2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3"/>
          <p:cNvSpPr txBox="1"/>
          <p:nvPr>
            <p:ph type="title"/>
          </p:nvPr>
        </p:nvSpPr>
        <p:spPr>
          <a:xfrm>
            <a:off x="2279996" y="1852526"/>
            <a:ext cx="64485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62" name="Google Shape;162;p33"/>
          <p:cNvSpPr txBox="1"/>
          <p:nvPr>
            <p:ph idx="1" type="body"/>
          </p:nvPr>
        </p:nvSpPr>
        <p:spPr>
          <a:xfrm>
            <a:off x="2279996" y="2899851"/>
            <a:ext cx="64485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indent="-30480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/>
            </a:lvl2pPr>
            <a:lvl3pPr indent="-30480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3pPr>
            <a:lvl4pPr indent="-30480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–"/>
              <a:defRPr/>
            </a:lvl4pPr>
            <a:lvl5pPr indent="-304800" lvl="4" marL="228600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200"/>
              <a:buChar char="»"/>
              <a:defRPr/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9pPr>
          </a:lstStyle>
          <a:p/>
        </p:txBody>
      </p:sp>
      <p:pic>
        <p:nvPicPr>
          <p:cNvPr id="163" name="Google Shape;163;p33"/>
          <p:cNvPicPr preferRelativeResize="0"/>
          <p:nvPr/>
        </p:nvPicPr>
        <p:blipFill rotWithShape="1">
          <a:blip r:embed="rId2">
            <a:alphaModFix/>
          </a:blip>
          <a:srcRect b="11531" l="79830" r="0" t="28562"/>
          <a:stretch/>
        </p:blipFill>
        <p:spPr>
          <a:xfrm>
            <a:off x="0" y="0"/>
            <a:ext cx="1702681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bg>
      <p:bgPr>
        <a:solidFill>
          <a:schemeClr val="dk2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type="title"/>
          </p:nvPr>
        </p:nvSpPr>
        <p:spPr>
          <a:xfrm>
            <a:off x="1347817" y="1851211"/>
            <a:ext cx="64485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500" lIns="60500" spcFirstLastPara="1" rIns="60500" wrap="square" tIns="6050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pic>
        <p:nvPicPr>
          <p:cNvPr id="166" name="Google Shape;166;p34"/>
          <p:cNvPicPr preferRelativeResize="0"/>
          <p:nvPr/>
        </p:nvPicPr>
        <p:blipFill rotWithShape="1">
          <a:blip r:embed="rId2">
            <a:alphaModFix/>
          </a:blip>
          <a:srcRect b="57446" l="-220" r="0" t="28562"/>
          <a:stretch/>
        </p:blipFill>
        <p:spPr>
          <a:xfrm>
            <a:off x="163382" y="3993671"/>
            <a:ext cx="8780252" cy="12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bg>
      <p:bgPr>
        <a:solidFill>
          <a:schemeClr val="dk2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5"/>
          <p:cNvSpPr txBox="1"/>
          <p:nvPr>
            <p:ph idx="1" type="body"/>
          </p:nvPr>
        </p:nvSpPr>
        <p:spPr>
          <a:xfrm>
            <a:off x="491658" y="1805872"/>
            <a:ext cx="238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500" lIns="60500" spcFirstLastPara="1" rIns="60500" wrap="square" tIns="60500">
            <a:spAutoFit/>
          </a:bodyPr>
          <a:lstStyle>
            <a:lvl1pPr indent="-228600" lvl="0" marL="45720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9845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–"/>
              <a:defRPr>
                <a:solidFill>
                  <a:schemeClr val="lt1"/>
                </a:solidFill>
              </a:defRPr>
            </a:lvl2pPr>
            <a:lvl3pPr indent="-29845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3pPr>
            <a:lvl4pPr indent="-29845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–"/>
              <a:defRPr>
                <a:solidFill>
                  <a:schemeClr val="lt1"/>
                </a:solidFill>
              </a:defRPr>
            </a:lvl4pPr>
            <a:lvl5pPr indent="-298450" lvl="4" marL="22860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»"/>
              <a:defRPr>
                <a:solidFill>
                  <a:schemeClr val="lt1"/>
                </a:solidFill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9pPr>
          </a:lstStyle>
          <a:p/>
        </p:txBody>
      </p:sp>
      <p:grpSp>
        <p:nvGrpSpPr>
          <p:cNvPr id="169" name="Google Shape;169;p35"/>
          <p:cNvGrpSpPr/>
          <p:nvPr/>
        </p:nvGrpSpPr>
        <p:grpSpPr>
          <a:xfrm>
            <a:off x="0" y="4498086"/>
            <a:ext cx="9144488" cy="408426"/>
            <a:chOff x="0" y="6739600"/>
            <a:chExt cx="13817600" cy="617144"/>
          </a:xfrm>
        </p:grpSpPr>
        <p:pic>
          <p:nvPicPr>
            <p:cNvPr id="170" name="Google Shape;170;p3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Google Shape;171;p3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2" name="Google Shape;172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600229" y="6739600"/>
              <a:ext cx="617144" cy="6171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3" name="Google Shape;173;p35"/>
          <p:cNvSpPr txBox="1"/>
          <p:nvPr>
            <p:ph idx="2" type="body"/>
          </p:nvPr>
        </p:nvSpPr>
        <p:spPr>
          <a:xfrm>
            <a:off x="3379284" y="1805872"/>
            <a:ext cx="238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500" lIns="60500" spcFirstLastPara="1" rIns="60500" wrap="square" tIns="60500">
            <a:spAutoFit/>
          </a:bodyPr>
          <a:lstStyle>
            <a:lvl1pPr indent="-228600" lvl="0" marL="45720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9845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–"/>
              <a:defRPr>
                <a:solidFill>
                  <a:schemeClr val="lt1"/>
                </a:solidFill>
              </a:defRPr>
            </a:lvl2pPr>
            <a:lvl3pPr indent="-29845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3pPr>
            <a:lvl4pPr indent="-29845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–"/>
              <a:defRPr>
                <a:solidFill>
                  <a:schemeClr val="lt1"/>
                </a:solidFill>
              </a:defRPr>
            </a:lvl4pPr>
            <a:lvl5pPr indent="-298450" lvl="4" marL="22860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»"/>
              <a:defRPr>
                <a:solidFill>
                  <a:schemeClr val="lt1"/>
                </a:solidFill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9pPr>
          </a:lstStyle>
          <a:p/>
        </p:txBody>
      </p:sp>
      <p:sp>
        <p:nvSpPr>
          <p:cNvPr id="174" name="Google Shape;174;p35"/>
          <p:cNvSpPr txBox="1"/>
          <p:nvPr>
            <p:ph idx="3" type="body"/>
          </p:nvPr>
        </p:nvSpPr>
        <p:spPr>
          <a:xfrm>
            <a:off x="6266909" y="1805872"/>
            <a:ext cx="238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500" lIns="60500" spcFirstLastPara="1" rIns="60500" wrap="square" tIns="60500">
            <a:spAutoFit/>
          </a:bodyPr>
          <a:lstStyle>
            <a:lvl1pPr indent="-228600" lvl="0" marL="457200" rtl="0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98450" lvl="1" marL="9144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–"/>
              <a:defRPr>
                <a:solidFill>
                  <a:schemeClr val="lt1"/>
                </a:solidFill>
              </a:defRPr>
            </a:lvl2pPr>
            <a:lvl3pPr indent="-298450" lvl="2" marL="13716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3pPr>
            <a:lvl4pPr indent="-298450" lvl="3" marL="182880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–"/>
              <a:defRPr>
                <a:solidFill>
                  <a:schemeClr val="lt1"/>
                </a:solidFill>
              </a:defRPr>
            </a:lvl4pPr>
            <a:lvl5pPr indent="-298450" lvl="4" marL="22860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»"/>
              <a:defRPr>
                <a:solidFill>
                  <a:schemeClr val="lt1"/>
                </a:solidFill>
              </a:defRPr>
            </a:lvl5pPr>
            <a:lvl6pPr indent="-304800" lvl="5" marL="27432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6pPr>
            <a:lvl7pPr indent="-304800" lvl="6" marL="32004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7pPr>
            <a:lvl8pPr indent="-304800" lvl="7" marL="36576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8pPr>
            <a:lvl9pPr indent="-304800" lvl="8" marL="411480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Footer">
  <p:cSld name="Blank Footer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36"/>
          <p:cNvGrpSpPr/>
          <p:nvPr/>
        </p:nvGrpSpPr>
        <p:grpSpPr>
          <a:xfrm>
            <a:off x="0" y="4879021"/>
            <a:ext cx="9144554" cy="264755"/>
            <a:chOff x="0" y="7372350"/>
            <a:chExt cx="13817700" cy="400052"/>
          </a:xfrm>
        </p:grpSpPr>
        <p:sp>
          <p:nvSpPr>
            <p:cNvPr id="177" name="Google Shape;177;p36"/>
            <p:cNvSpPr/>
            <p:nvPr/>
          </p:nvSpPr>
          <p:spPr>
            <a:xfrm>
              <a:off x="0" y="7372350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0250" lIns="60500" spcFirstLastPara="1" rIns="60500" wrap="square" tIns="302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8" name="Google Shape;178;p3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2257" y="7372351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9" name="Google Shape;179;p36"/>
            <p:cNvSpPr/>
            <p:nvPr/>
          </p:nvSpPr>
          <p:spPr>
            <a:xfrm>
              <a:off x="0" y="7372351"/>
              <a:ext cx="13817700" cy="39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0250" lIns="60500" spcFirstLastPara="1" rIns="60500" wrap="square" tIns="302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0" name="Google Shape;180;p3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2257" y="7372352"/>
              <a:ext cx="1788558" cy="4000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Green">
  <p:cSld name="Blank Green">
    <p:bg>
      <p:bgPr>
        <a:solidFill>
          <a:schemeClr val="dk2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5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415638" y="599068"/>
            <a:ext cx="83127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415637" y="1646393"/>
            <a:ext cx="8312700" cy="20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>
            <a:lvl1pPr indent="-304800" lvl="0" marL="4572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C39E11"/>
              </a:buClr>
              <a:buSzPts val="1100"/>
              <a:buFont typeface="Arial"/>
              <a:buChar char="»"/>
              <a:defRPr b="0" i="0" sz="1100" u="none" cap="none" strike="noStrike">
                <a:solidFill>
                  <a:srgbClr val="C39E1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8"/>
          <p:cNvSpPr txBox="1"/>
          <p:nvPr>
            <p:ph idx="1" type="body"/>
          </p:nvPr>
        </p:nvSpPr>
        <p:spPr>
          <a:xfrm>
            <a:off x="205963" y="428678"/>
            <a:ext cx="8312700" cy="12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</a:pPr>
            <a:r>
              <a:rPr lang="en" sz="3800"/>
              <a:t>RamBOTs Mid-Project</a:t>
            </a:r>
            <a:br>
              <a:rPr lang="en" sz="3800"/>
            </a:br>
            <a:r>
              <a:rPr lang="en" sz="3800"/>
              <a:t>Presentation</a:t>
            </a:r>
            <a:endParaRPr sz="3800"/>
          </a:p>
        </p:txBody>
      </p:sp>
      <p:sp>
        <p:nvSpPr>
          <p:cNvPr id="188" name="Google Shape;188;p38"/>
          <p:cNvSpPr txBox="1"/>
          <p:nvPr>
            <p:ph idx="2" type="body"/>
          </p:nvPr>
        </p:nvSpPr>
        <p:spPr>
          <a:xfrm>
            <a:off x="415662" y="1756371"/>
            <a:ext cx="8312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An ECE Outreach project</a:t>
            </a:r>
            <a:endParaRPr/>
          </a:p>
        </p:txBody>
      </p:sp>
      <p:pic>
        <p:nvPicPr>
          <p:cNvPr id="189" name="Google Shape;189;p38"/>
          <p:cNvPicPr preferRelativeResize="0"/>
          <p:nvPr/>
        </p:nvPicPr>
        <p:blipFill rotWithShape="1">
          <a:blip r:embed="rId3">
            <a:alphaModFix/>
          </a:blip>
          <a:srcRect b="0" l="16999" r="17439" t="0"/>
          <a:stretch/>
        </p:blipFill>
        <p:spPr>
          <a:xfrm>
            <a:off x="5500950" y="1052050"/>
            <a:ext cx="3448550" cy="289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8"/>
          <p:cNvSpPr txBox="1"/>
          <p:nvPr/>
        </p:nvSpPr>
        <p:spPr>
          <a:xfrm>
            <a:off x="381825" y="3556275"/>
            <a:ext cx="44997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Members: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Electrical: </a:t>
            </a: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Michael Bearly, Kyle Biskupski, Alex Kolodzik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Computer: </a:t>
            </a: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Evan Hassman, Eric Percin, </a:t>
            </a: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Gwyndolyn Tari, </a:t>
            </a: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Thomas Veldhuizen 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Mechanical: </a:t>
            </a: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Kyle Moore, </a:t>
            </a: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Eric </a:t>
            </a: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Olson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VIP’s: </a:t>
            </a: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Anna Biolchini, Joey Reback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7"/>
          <p:cNvSpPr txBox="1"/>
          <p:nvPr>
            <p:ph type="title"/>
          </p:nvPr>
        </p:nvSpPr>
        <p:spPr>
          <a:xfrm>
            <a:off x="275054" y="396442"/>
            <a:ext cx="55011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53" name="Google Shape;253;p47"/>
          <p:cNvSpPr txBox="1"/>
          <p:nvPr>
            <p:ph idx="1" type="body"/>
          </p:nvPr>
        </p:nvSpPr>
        <p:spPr>
          <a:xfrm>
            <a:off x="275049" y="1089525"/>
            <a:ext cx="4296900" cy="26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Objectives Completed this Semester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Added safety devices</a:t>
            </a:r>
            <a:endParaRPr sz="1600"/>
          </a:p>
          <a:p>
            <a:pPr indent="-368300" lvl="0" marL="342900" rtl="0" algn="l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Programmed motor movement 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Further developed harness and body structure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Enabled controller inputs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Configure motors and O-drives</a:t>
            </a:r>
            <a:endParaRPr sz="1600"/>
          </a:p>
        </p:txBody>
      </p:sp>
      <p:sp>
        <p:nvSpPr>
          <p:cNvPr id="254" name="Google Shape;254;p47"/>
          <p:cNvSpPr txBox="1"/>
          <p:nvPr>
            <p:ph idx="1" type="body"/>
          </p:nvPr>
        </p:nvSpPr>
        <p:spPr>
          <a:xfrm>
            <a:off x="4571999" y="1089525"/>
            <a:ext cx="41166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Objectives to Complete Next Semester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All wires and connections soldered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Combine walking code with tested code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Integrate machine learning for vision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Lots and lots of testing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Add weatherproofing and more protection to harness and robot.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VIP’s create projects for Outreach</a:t>
            </a:r>
            <a:endParaRPr sz="1600"/>
          </a:p>
          <a:p>
            <a:pPr indent="-368300" lvl="0" marL="342900" rtl="0" algn="l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Give the dog a name</a:t>
            </a:r>
            <a:endParaRPr sz="160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8"/>
          <p:cNvPicPr preferRelativeResize="0"/>
          <p:nvPr/>
        </p:nvPicPr>
        <p:blipFill rotWithShape="1">
          <a:blip r:embed="rId3">
            <a:alphaModFix/>
          </a:blip>
          <a:srcRect b="0" l="16999" r="17439" t="0"/>
          <a:stretch/>
        </p:blipFill>
        <p:spPr>
          <a:xfrm>
            <a:off x="3978950" y="660875"/>
            <a:ext cx="4741951" cy="397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9"/>
          <p:cNvPicPr preferRelativeResize="0"/>
          <p:nvPr/>
        </p:nvPicPr>
        <p:blipFill rotWithShape="1">
          <a:blip r:embed="rId3">
            <a:alphaModFix/>
          </a:blip>
          <a:srcRect b="0" l="23033" r="15789" t="0"/>
          <a:stretch/>
        </p:blipFill>
        <p:spPr>
          <a:xfrm flipH="1">
            <a:off x="2" y="0"/>
            <a:ext cx="47243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9"/>
          <p:cNvSpPr txBox="1"/>
          <p:nvPr>
            <p:ph type="title"/>
          </p:nvPr>
        </p:nvSpPr>
        <p:spPr>
          <a:xfrm>
            <a:off x="5138894" y="557525"/>
            <a:ext cx="37818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en"/>
              <a:t>Name that robot!</a:t>
            </a:r>
            <a:endParaRPr/>
          </a:p>
        </p:txBody>
      </p:sp>
      <p:sp>
        <p:nvSpPr>
          <p:cNvPr id="197" name="Google Shape;197;p39"/>
          <p:cNvSpPr txBox="1"/>
          <p:nvPr/>
        </p:nvSpPr>
        <p:spPr>
          <a:xfrm>
            <a:off x="0" y="4801200"/>
            <a:ext cx="47244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L. Goode, “Boston Dynamics' Robots won't take our jobs ... yet,” </a:t>
            </a:r>
            <a:r>
              <a:rPr i="1" lang="en" sz="700">
                <a:solidFill>
                  <a:schemeClr val="lt1"/>
                </a:solidFill>
              </a:rPr>
              <a:t>Wired</a:t>
            </a:r>
            <a:r>
              <a:rPr lang="en" sz="700">
                <a:solidFill>
                  <a:schemeClr val="lt1"/>
                </a:solidFill>
              </a:rPr>
              <a:t>, 26-Oct-2020. [Online]. Available: https://www.wired.com/story/get-wired-podcast-14-boston-dynamics/. [Accessed: 01-Dec-2022]. </a:t>
            </a:r>
            <a:endParaRPr sz="1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8" name="Google Shape;19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0000" y="1923575"/>
            <a:ext cx="4114800" cy="1061283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9"/>
          <p:cNvSpPr txBox="1"/>
          <p:nvPr/>
        </p:nvSpPr>
        <p:spPr>
          <a:xfrm>
            <a:off x="4920000" y="2620400"/>
            <a:ext cx="3000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https://www.bostondynamics.com/</a:t>
            </a:r>
            <a:endParaRPr sz="70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0"/>
          <p:cNvSpPr txBox="1"/>
          <p:nvPr>
            <p:ph type="title"/>
          </p:nvPr>
        </p:nvSpPr>
        <p:spPr>
          <a:xfrm>
            <a:off x="272269" y="430250"/>
            <a:ext cx="3781800" cy="6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05" name="Google Shape;205;p40"/>
          <p:cNvSpPr txBox="1"/>
          <p:nvPr>
            <p:ph idx="1" type="body"/>
          </p:nvPr>
        </p:nvSpPr>
        <p:spPr>
          <a:xfrm>
            <a:off x="272275" y="1197900"/>
            <a:ext cx="3051900" cy="3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-3683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Open Source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Quadrupedal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ECE Outreach Extension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Last Year’s Team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Goals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Movement Based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Sensors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Machine Learning</a:t>
            </a:r>
            <a:endParaRPr sz="1600"/>
          </a:p>
          <a:p>
            <a:pPr indent="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06" name="Google Shape;206;p40"/>
          <p:cNvPicPr preferRelativeResize="0"/>
          <p:nvPr/>
        </p:nvPicPr>
        <p:blipFill rotWithShape="1">
          <a:blip r:embed="rId3">
            <a:alphaModFix/>
          </a:blip>
          <a:srcRect b="0" l="20666" r="10443" t="0"/>
          <a:stretch/>
        </p:blipFill>
        <p:spPr>
          <a:xfrm>
            <a:off x="4419600" y="0"/>
            <a:ext cx="47243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 txBox="1"/>
          <p:nvPr>
            <p:ph type="title"/>
          </p:nvPr>
        </p:nvSpPr>
        <p:spPr>
          <a:xfrm>
            <a:off x="275050" y="396450"/>
            <a:ext cx="83859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lang="en"/>
              <a:t>Power Design - Safety Concerns</a:t>
            </a:r>
            <a:endParaRPr/>
          </a:p>
        </p:txBody>
      </p:sp>
      <p:pic>
        <p:nvPicPr>
          <p:cNvPr id="212" name="Google Shape;21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50" y="1072650"/>
            <a:ext cx="4920472" cy="3060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41"/>
          <p:cNvSpPr txBox="1"/>
          <p:nvPr>
            <p:ph idx="1" type="body"/>
          </p:nvPr>
        </p:nvSpPr>
        <p:spPr>
          <a:xfrm>
            <a:off x="5006621" y="1072650"/>
            <a:ext cx="3116400" cy="3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30A breakers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One breaker per battery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Max current of 60A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 10 gauge wire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battery to breaker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breaker to relay</a:t>
            </a:r>
            <a:endParaRPr sz="1600"/>
          </a:p>
          <a:p>
            <a:pPr indent="-368300" lvl="0" marL="342900" rtl="0" algn="l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Kill switch</a:t>
            </a:r>
            <a:endParaRPr sz="1600"/>
          </a:p>
          <a:p>
            <a:pPr indent="-317500" lvl="1" marL="749300" rtl="0" algn="l"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Wired into relay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Low voltage battery buzzers</a:t>
            </a:r>
            <a:endParaRPr sz="160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/>
          <p:nvPr>
            <p:ph type="title"/>
          </p:nvPr>
        </p:nvSpPr>
        <p:spPr>
          <a:xfrm>
            <a:off x="275050" y="396450"/>
            <a:ext cx="88689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lang="en"/>
              <a:t>Hardware Design - Stability Improvements</a:t>
            </a:r>
            <a:endParaRPr/>
          </a:p>
        </p:txBody>
      </p:sp>
      <p:sp>
        <p:nvSpPr>
          <p:cNvPr id="219" name="Google Shape;219;p42"/>
          <p:cNvSpPr txBox="1"/>
          <p:nvPr>
            <p:ph idx="1" type="body"/>
          </p:nvPr>
        </p:nvSpPr>
        <p:spPr>
          <a:xfrm>
            <a:off x="275047" y="1089525"/>
            <a:ext cx="8586300" cy="15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-3683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Metal segments installed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Harness/stand usability improved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New rotatable leg supports 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Threaded crossbar &amp; new handles</a:t>
            </a:r>
            <a:endParaRPr sz="1600"/>
          </a:p>
          <a:p>
            <a:pPr indent="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20" name="Google Shape;220;p42"/>
          <p:cNvPicPr preferRelativeResize="0"/>
          <p:nvPr/>
        </p:nvPicPr>
        <p:blipFill rotWithShape="1">
          <a:blip r:embed="rId3">
            <a:alphaModFix/>
          </a:blip>
          <a:srcRect b="22821" l="0" r="0" t="27546"/>
          <a:stretch/>
        </p:blipFill>
        <p:spPr>
          <a:xfrm>
            <a:off x="1676988" y="2571750"/>
            <a:ext cx="5691373" cy="185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3"/>
          <p:cNvSpPr txBox="1"/>
          <p:nvPr>
            <p:ph type="title"/>
          </p:nvPr>
        </p:nvSpPr>
        <p:spPr>
          <a:xfrm>
            <a:off x="275050" y="396450"/>
            <a:ext cx="83859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lang="en"/>
              <a:t>Hardware Design - Odrive Configuration</a:t>
            </a:r>
            <a:endParaRPr/>
          </a:p>
        </p:txBody>
      </p:sp>
      <p:sp>
        <p:nvSpPr>
          <p:cNvPr id="226" name="Google Shape;226;p43"/>
          <p:cNvSpPr txBox="1"/>
          <p:nvPr>
            <p:ph idx="1" type="body"/>
          </p:nvPr>
        </p:nvSpPr>
        <p:spPr>
          <a:xfrm>
            <a:off x="4689313" y="1195575"/>
            <a:ext cx="4333200" cy="3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-3683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From start to now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Unit Testing</a:t>
            </a:r>
            <a:endParaRPr sz="1600"/>
          </a:p>
          <a:p>
            <a:pPr indent="-266700" lvl="2" marL="11557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Motors</a:t>
            </a:r>
            <a:endParaRPr sz="1600"/>
          </a:p>
          <a:p>
            <a:pPr indent="-266700" lvl="2" marL="11557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Encoder Accuracy</a:t>
            </a:r>
            <a:endParaRPr sz="1600"/>
          </a:p>
          <a:p>
            <a:pPr indent="0" lvl="0" marL="11557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Adjusted configurations for O-drives</a:t>
            </a:r>
            <a:endParaRPr sz="1600"/>
          </a:p>
          <a:p>
            <a:pPr indent="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Troubleshooting Pi =&gt; Teensy =&gt; O-drive communication</a:t>
            </a:r>
            <a:endParaRPr sz="1600"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27" name="Google Shape;22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58037" y="597088"/>
            <a:ext cx="3593100" cy="454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4"/>
          <p:cNvSpPr txBox="1"/>
          <p:nvPr>
            <p:ph type="title"/>
          </p:nvPr>
        </p:nvSpPr>
        <p:spPr>
          <a:xfrm>
            <a:off x="275054" y="396442"/>
            <a:ext cx="55011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lang="en"/>
              <a:t>Software Design</a:t>
            </a:r>
            <a:endParaRPr/>
          </a:p>
        </p:txBody>
      </p:sp>
      <p:pic>
        <p:nvPicPr>
          <p:cNvPr id="233" name="Google Shape;233;p44"/>
          <p:cNvPicPr preferRelativeResize="0"/>
          <p:nvPr/>
        </p:nvPicPr>
        <p:blipFill rotWithShape="1">
          <a:blip r:embed="rId3">
            <a:alphaModFix/>
          </a:blip>
          <a:srcRect b="10621" l="2706" r="2980" t="21119"/>
          <a:stretch/>
        </p:blipFill>
        <p:spPr>
          <a:xfrm>
            <a:off x="60725" y="1450738"/>
            <a:ext cx="9022550" cy="224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5"/>
          <p:cNvSpPr txBox="1"/>
          <p:nvPr>
            <p:ph type="title"/>
          </p:nvPr>
        </p:nvSpPr>
        <p:spPr>
          <a:xfrm>
            <a:off x="275054" y="396442"/>
            <a:ext cx="55011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lang="en"/>
              <a:t>Software Design- Threads</a:t>
            </a:r>
            <a:endParaRPr/>
          </a:p>
        </p:txBody>
      </p:sp>
      <p:pic>
        <p:nvPicPr>
          <p:cNvPr id="239" name="Google Shape;23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8925" y="1456992"/>
            <a:ext cx="5715000" cy="32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5"/>
          <p:cNvSpPr txBox="1"/>
          <p:nvPr>
            <p:ph idx="1" type="body"/>
          </p:nvPr>
        </p:nvSpPr>
        <p:spPr>
          <a:xfrm>
            <a:off x="275046" y="1356950"/>
            <a:ext cx="3013800" cy="3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-3683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3 Threads</a:t>
            </a:r>
            <a:endParaRPr sz="1600"/>
          </a:p>
          <a:p>
            <a:pPr indent="-317500" lvl="1" marL="749300" rtl="0" algn="l"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Controller Thread</a:t>
            </a:r>
            <a:endParaRPr sz="1600"/>
          </a:p>
          <a:p>
            <a:pPr indent="-266700" lvl="2" marL="11557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Connected to the PS4 Controller</a:t>
            </a:r>
            <a:endParaRPr sz="1600"/>
          </a:p>
          <a:p>
            <a:pPr indent="-266700" lvl="2" marL="11557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Talks to the Driver with a shared queue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Driver Thread</a:t>
            </a:r>
            <a:endParaRPr sz="1600"/>
          </a:p>
          <a:p>
            <a:pPr indent="-266700" lvl="2" marL="11557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Communicates with the Teensy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Other Control Methods</a:t>
            </a:r>
            <a:endParaRPr sz="1600"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6"/>
          <p:cNvSpPr txBox="1"/>
          <p:nvPr>
            <p:ph type="title"/>
          </p:nvPr>
        </p:nvSpPr>
        <p:spPr>
          <a:xfrm>
            <a:off x="275050" y="396450"/>
            <a:ext cx="83859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60500" lIns="60500" spcFirstLastPara="1" rIns="60500" wrap="square" tIns="605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lang="en"/>
              <a:t>Budget</a:t>
            </a:r>
            <a:endParaRPr/>
          </a:p>
        </p:txBody>
      </p:sp>
      <p:sp>
        <p:nvSpPr>
          <p:cNvPr id="246" name="Google Shape;246;p46"/>
          <p:cNvSpPr txBox="1"/>
          <p:nvPr>
            <p:ph idx="1" type="body"/>
          </p:nvPr>
        </p:nvSpPr>
        <p:spPr>
          <a:xfrm>
            <a:off x="5006621" y="1072650"/>
            <a:ext cx="3116400" cy="40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500" lIns="60500" spcFirstLastPara="1" rIns="60500" wrap="square" tIns="60500">
            <a:spAutoFit/>
          </a:bodyPr>
          <a:lstStyle/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$2,800 from previous team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Last years funds</a:t>
            </a:r>
            <a:endParaRPr sz="1600"/>
          </a:p>
          <a:p>
            <a:pPr indent="-368300" lvl="0" marL="3429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Purchases are for required items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Odrives &amp; encoders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Safety equipment</a:t>
            </a:r>
            <a:endParaRPr sz="1600"/>
          </a:p>
          <a:p>
            <a:pPr indent="-317500" lvl="1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Tools</a:t>
            </a:r>
            <a:endParaRPr sz="1600"/>
          </a:p>
          <a:p>
            <a:pPr indent="-368300" lvl="0" marL="342900" rtl="0" algn="l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Hypothetical includes costs that have not been reimbursed yet. </a:t>
            </a:r>
            <a:endParaRPr sz="1600"/>
          </a:p>
          <a:p>
            <a:pPr indent="0" lvl="0" marL="7493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47" name="Google Shape;24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99" y="1533850"/>
            <a:ext cx="4692100" cy="252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